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Fira Sans"/>
      <p:regular r:id="rId23"/>
      <p:bold r:id="rId24"/>
      <p:italic r:id="rId25"/>
      <p:boldItalic r:id="rId26"/>
    </p:embeddedFont>
    <p:embeddedFont>
      <p:font typeface="Fira Sans Light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FiraSans-bold.fntdata"/><Relationship Id="rId23" Type="http://schemas.openxmlformats.org/officeDocument/2006/relationships/font" Target="fonts/FiraSans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FiraSans-boldItalic.fntdata"/><Relationship Id="rId25" Type="http://schemas.openxmlformats.org/officeDocument/2006/relationships/font" Target="fonts/FiraSans-italic.fntdata"/><Relationship Id="rId28" Type="http://schemas.openxmlformats.org/officeDocument/2006/relationships/font" Target="fonts/FiraSansLight-bold.fntdata"/><Relationship Id="rId27" Type="http://schemas.openxmlformats.org/officeDocument/2006/relationships/font" Target="fonts/FiraSans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FiraSansLigh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FiraSansLight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ocs.opencv.org/4.x/d3/d14/tutorial_ximgproc_disparity_filtering.html" TargetMode="External"/><Relationship Id="rId3" Type="http://schemas.openxmlformats.org/officeDocument/2006/relationships/hyperlink" Target="https://www.andreasjakl.com/understand-and-apply-stereo-rectification-for-depth-maps-part-2/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python.plainenglish.io/the-depth-ii-block-matching-d599e9372712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russianblogs.com/article/67021623164/" TargetMode="External"/><Relationship Id="rId3" Type="http://schemas.openxmlformats.org/officeDocument/2006/relationships/hyperlink" Target="https://docs.opencv.org/4.x/dc/d0d/tutorial_py_features_harris.html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ru.wikipedia.org/wiki/%D0%A4%D0%BE%D1%82%D0%BE%D0%BC%D0%B0%D1%82%D1%80%D0%B8%D1%86%D0%B0" TargetMode="External"/><Relationship Id="rId3" Type="http://schemas.openxmlformats.org/officeDocument/2006/relationships/hyperlink" Target="https://ru.wikipedia.org/wiki/%D0%A5%D1%80%D0%BE%D0%BC%D0%B0%D1%82%D0%B8%D1%87%D0%B5%D1%81%D0%BA%D0%B0%D1%8F_%D0%B0%D0%B1%D0%B5%D1%80%D1%80%D0%B0%D1%86%D0%B8%D1%8F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2775592442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2775592442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https://vprosvet.ru/biblioteka/binokulyarnyj-parallaks/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2775592442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2775592442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https://kz.rsdelivers.com/product/intel/82635awgdvkprq/intel-realsense-depth-camera-d435/1720981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775592442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775592442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2"/>
              </a:rPr>
              <a:t>https://docs.opencv.org/4.x/d3/d14/tutorial_ximgproc_disparity_filtering.html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https://www.andreasjakl.com/understand-and-apply-stereo-rectification-for-depth-maps-part-2/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2775592442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2775592442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2"/>
              </a:rPr>
              <a:t>https://python.plainenglish.io/the-depth-ii-block-matching-d599e9372712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https://stackoverflow.com/questions/43086726/sum-of-absolute-difference-sad-with-window-size-and-search-length-for-1d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2775592442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2775592442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2"/>
              </a:rPr>
              <a:t>https://russianblogs.com/article/67021623164/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https://docs.opencv.org/4.x/dc/d0d/tutorial_py_features_harris.html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2775592442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2775592442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https://docs.opencv.org/3.4/d5/d6f/tutorial_feature_flann_matcher.html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2775592442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2775592442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www.google.com/maps/@55.7042238,36.1901276,3a,75y,332.11h,96.97t/data=!3m7!1e1!3m5!1szjCMqvFvSSRDUt9wR9yl5A!2e0!6shttps:%2F%2Fstreetviewpixels-pa.googleapis.com%2Fv1%2Fthumbnail%3Fpanoid%3DzjCMqvFvSSRDUt9wR9yl5A%26cb_client%3Dmaps_sv.tactile.gps%26w%3D203%26h%3D100%26yaw%3D58.69935%26pitch%3D0%26thumbfov%3D100!7i13312!8i6656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19d8319818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19d8319818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77559244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77559244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https://ru.wikipedia.org/wiki/Цифровой_фотоаппарат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2775592442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277559244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2"/>
              </a:rPr>
              <a:t>https://ru.wikipedia.org/wiki/Фотоматрица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https://ru.wikipedia.org/wiki/Хроматическая_аберрация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2775592442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277559244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2775592442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277559244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https://www.cameraiq.ru/faq/v-chem-otlichie-globalnogo-zatvora-global-ot-begushchego-rolling/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19d8319818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19d8319818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2775592442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2775592442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https://learnopencv.com/camera-calibration-using-opencv/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2775592442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277559244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2775592442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2775592442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https://okocentr.ru/science/dictionary/binokulyarnoe-zrenie/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Relationship Id="rId4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8.png"/><Relationship Id="rId4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9.png"/><Relationship Id="rId4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0.png"/><Relationship Id="rId4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5258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326" y="3990576"/>
            <a:ext cx="1766200" cy="78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0152" y="0"/>
            <a:ext cx="727384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304800" y="304800"/>
            <a:ext cx="63543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FEFCFF"/>
                </a:solidFill>
                <a:latin typeface="Fira Sans"/>
                <a:ea typeface="Fira Sans"/>
                <a:cs typeface="Fira Sans"/>
                <a:sym typeface="Fira Sans"/>
              </a:rPr>
              <a:t>Камеры и стерео</a:t>
            </a:r>
            <a:endParaRPr sz="3000">
              <a:solidFill>
                <a:srgbClr val="AB93C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/>
        </p:nvSpPr>
        <p:spPr>
          <a:xfrm>
            <a:off x="291925" y="293225"/>
            <a:ext cx="63417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552582"/>
                </a:solidFill>
                <a:latin typeface="Fira Sans"/>
                <a:ea typeface="Fira Sans"/>
                <a:cs typeface="Fira Sans"/>
                <a:sym typeface="Fira Sans"/>
              </a:rPr>
              <a:t>Карта глубины</a:t>
            </a:r>
            <a:endParaRPr>
              <a:solidFill>
                <a:srgbClr val="552582"/>
              </a:solidFill>
            </a:endParaRPr>
          </a:p>
        </p:txBody>
      </p:sp>
      <p:sp>
        <p:nvSpPr>
          <p:cNvPr id="126" name="Google Shape;126;p22"/>
          <p:cNvSpPr txBox="1"/>
          <p:nvPr/>
        </p:nvSpPr>
        <p:spPr>
          <a:xfrm>
            <a:off x="444325" y="1265725"/>
            <a:ext cx="6486600" cy="10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Строится по диспаратности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Яркость растет с приближением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5925" y="2247400"/>
            <a:ext cx="2622400" cy="262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0100" y="2361225"/>
            <a:ext cx="1890996" cy="250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/>
        </p:nvSpPr>
        <p:spPr>
          <a:xfrm>
            <a:off x="291925" y="293225"/>
            <a:ext cx="8507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552582"/>
                </a:solidFill>
                <a:latin typeface="Fira Sans"/>
                <a:ea typeface="Fira Sans"/>
                <a:cs typeface="Fira Sans"/>
                <a:sym typeface="Fira Sans"/>
              </a:rPr>
              <a:t>Стереокамеры с активной подсветкой</a:t>
            </a:r>
            <a:endParaRPr>
              <a:solidFill>
                <a:srgbClr val="552582"/>
              </a:solidFill>
            </a:endParaRPr>
          </a:p>
        </p:txBody>
      </p:sp>
      <p:sp>
        <p:nvSpPr>
          <p:cNvPr id="134" name="Google Shape;134;p23"/>
          <p:cNvSpPr txBox="1"/>
          <p:nvPr/>
        </p:nvSpPr>
        <p:spPr>
          <a:xfrm>
            <a:off x="444325" y="1265725"/>
            <a:ext cx="6486600" cy="10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Проектор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RGB камера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Инфракрасная стереопара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Работают в темноте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7500" y="2893229"/>
            <a:ext cx="5688025" cy="204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/>
        </p:nvSpPr>
        <p:spPr>
          <a:xfrm>
            <a:off x="291925" y="293225"/>
            <a:ext cx="63417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552582"/>
                </a:solidFill>
                <a:latin typeface="Fira Sans"/>
                <a:ea typeface="Fira Sans"/>
                <a:cs typeface="Fira Sans"/>
                <a:sym typeface="Fira Sans"/>
              </a:rPr>
              <a:t>Сопоставление</a:t>
            </a:r>
            <a:endParaRPr>
              <a:solidFill>
                <a:srgbClr val="552582"/>
              </a:solidFill>
            </a:endParaRPr>
          </a:p>
        </p:txBody>
      </p:sp>
      <p:sp>
        <p:nvSpPr>
          <p:cNvPr id="141" name="Google Shape;141;p24"/>
          <p:cNvSpPr txBox="1"/>
          <p:nvPr/>
        </p:nvSpPr>
        <p:spPr>
          <a:xfrm>
            <a:off x="444325" y="1265725"/>
            <a:ext cx="3995700" cy="10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Построение карты глубины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Сопоставление некоторых точек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142" name="Google Shape;14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4000" y="494375"/>
            <a:ext cx="3995775" cy="2208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925" y="2752725"/>
            <a:ext cx="5937300" cy="22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/>
        </p:nvSpPr>
        <p:spPr>
          <a:xfrm>
            <a:off x="291925" y="293225"/>
            <a:ext cx="63417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552582"/>
                </a:solidFill>
                <a:latin typeface="Fira Sans"/>
                <a:ea typeface="Fira Sans"/>
                <a:cs typeface="Fira Sans"/>
                <a:sym typeface="Fira Sans"/>
              </a:rPr>
              <a:t>Блочное сопоставление</a:t>
            </a:r>
            <a:endParaRPr>
              <a:solidFill>
                <a:srgbClr val="552582"/>
              </a:solidFill>
            </a:endParaRPr>
          </a:p>
        </p:txBody>
      </p:sp>
      <p:sp>
        <p:nvSpPr>
          <p:cNvPr id="149" name="Google Shape;149;p25"/>
          <p:cNvSpPr txBox="1"/>
          <p:nvPr/>
        </p:nvSpPr>
        <p:spPr>
          <a:xfrm>
            <a:off x="444325" y="1265725"/>
            <a:ext cx="6486600" cy="10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Минимум суммы модулей разностей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Шумит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150" name="Google Shape;15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5100" y="2801900"/>
            <a:ext cx="7093801" cy="209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6840" y="1879050"/>
            <a:ext cx="4937685" cy="72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 txBox="1"/>
          <p:nvPr/>
        </p:nvSpPr>
        <p:spPr>
          <a:xfrm>
            <a:off x="291925" y="293225"/>
            <a:ext cx="63417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552582"/>
                </a:solidFill>
                <a:latin typeface="Fira Sans"/>
                <a:ea typeface="Fira Sans"/>
                <a:cs typeface="Fira Sans"/>
                <a:sym typeface="Fira Sans"/>
              </a:rPr>
              <a:t>Ключевые точки</a:t>
            </a:r>
            <a:endParaRPr>
              <a:solidFill>
                <a:srgbClr val="552582"/>
              </a:solidFill>
            </a:endParaRPr>
          </a:p>
        </p:txBody>
      </p:sp>
      <p:pic>
        <p:nvPicPr>
          <p:cNvPr id="157" name="Google Shape;15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6725" y="1114025"/>
            <a:ext cx="3685776" cy="3685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22450" y="2891300"/>
            <a:ext cx="1562150" cy="1540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6"/>
          <p:cNvSpPr txBox="1"/>
          <p:nvPr/>
        </p:nvSpPr>
        <p:spPr>
          <a:xfrm>
            <a:off x="444325" y="1265725"/>
            <a:ext cx="6486600" cy="10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Углы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Резкие, выделяющиеся элементы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Их гораздо меньше, чем пикселей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 txBox="1"/>
          <p:nvPr/>
        </p:nvSpPr>
        <p:spPr>
          <a:xfrm>
            <a:off x="291925" y="293225"/>
            <a:ext cx="63417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552582"/>
                </a:solidFill>
                <a:latin typeface="Fira Sans"/>
                <a:ea typeface="Fira Sans"/>
                <a:cs typeface="Fira Sans"/>
                <a:sym typeface="Fira Sans"/>
              </a:rPr>
              <a:t>Дескрипторы</a:t>
            </a:r>
            <a:endParaRPr>
              <a:solidFill>
                <a:srgbClr val="552582"/>
              </a:solidFill>
            </a:endParaRPr>
          </a:p>
        </p:txBody>
      </p:sp>
      <p:pic>
        <p:nvPicPr>
          <p:cNvPr id="165" name="Google Shape;16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200" y="2972450"/>
            <a:ext cx="4261251" cy="210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3212" y="702038"/>
            <a:ext cx="4346938" cy="2191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7"/>
          <p:cNvSpPr txBox="1"/>
          <p:nvPr/>
        </p:nvSpPr>
        <p:spPr>
          <a:xfrm>
            <a:off x="444325" y="1265725"/>
            <a:ext cx="6486600" cy="10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Углы, контрастные точки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Гистограммы градиентов…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…записанные в вектор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/>
        </p:nvSpPr>
        <p:spPr>
          <a:xfrm>
            <a:off x="291925" y="293225"/>
            <a:ext cx="63417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552582"/>
                </a:solidFill>
                <a:latin typeface="Fira Sans"/>
                <a:ea typeface="Fira Sans"/>
                <a:cs typeface="Fira Sans"/>
                <a:sym typeface="Fira Sans"/>
              </a:rPr>
              <a:t>Применения</a:t>
            </a:r>
            <a:endParaRPr>
              <a:solidFill>
                <a:srgbClr val="552582"/>
              </a:solidFill>
            </a:endParaRPr>
          </a:p>
        </p:txBody>
      </p:sp>
      <p:sp>
        <p:nvSpPr>
          <p:cNvPr id="173" name="Google Shape;173;p28"/>
          <p:cNvSpPr txBox="1"/>
          <p:nvPr/>
        </p:nvSpPr>
        <p:spPr>
          <a:xfrm>
            <a:off x="444325" y="1265725"/>
            <a:ext cx="6486600" cy="10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Любая обработка 3d сцен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Синтез промежуточных кадров, детектирование противников, …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174" name="Google Shape;17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482525"/>
            <a:ext cx="3992392" cy="2508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85050" y="2409725"/>
            <a:ext cx="3585875" cy="265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0152" y="0"/>
            <a:ext cx="727384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9"/>
          <p:cNvSpPr txBox="1"/>
          <p:nvPr/>
        </p:nvSpPr>
        <p:spPr>
          <a:xfrm>
            <a:off x="304800" y="304800"/>
            <a:ext cx="63543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552582"/>
                </a:solidFill>
                <a:latin typeface="Fira Sans"/>
                <a:ea typeface="Fira Sans"/>
                <a:cs typeface="Fira Sans"/>
                <a:sym typeface="Fira Sans"/>
              </a:rPr>
              <a:t>Спасибо за внимание!</a:t>
            </a:r>
            <a:endParaRPr sz="3000">
              <a:solidFill>
                <a:srgbClr val="55258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291925" y="293225"/>
            <a:ext cx="58686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552582"/>
                </a:solidFill>
                <a:latin typeface="Fira Sans"/>
                <a:ea typeface="Fira Sans"/>
                <a:cs typeface="Fira Sans"/>
                <a:sym typeface="Fira Sans"/>
              </a:rPr>
              <a:t>Цифровая камера</a:t>
            </a:r>
            <a:endParaRPr>
              <a:solidFill>
                <a:srgbClr val="552582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175625" y="1247825"/>
            <a:ext cx="54207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Характеристики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Разрешение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Углы обзора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Затвор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Особенности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Автоматическая самонастройка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Перегревы, отключения, пустые кадры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Всякое бывает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8250" y="893525"/>
            <a:ext cx="3306076" cy="2280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/>
        </p:nvSpPr>
        <p:spPr>
          <a:xfrm>
            <a:off x="291925" y="293225"/>
            <a:ext cx="3000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552582"/>
                </a:solidFill>
                <a:latin typeface="Fira Sans"/>
                <a:ea typeface="Fira Sans"/>
                <a:cs typeface="Fira Sans"/>
                <a:sym typeface="Fira Sans"/>
              </a:rPr>
              <a:t>Разрешение</a:t>
            </a:r>
            <a:endParaRPr>
              <a:solidFill>
                <a:srgbClr val="552582"/>
              </a:solidFill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175625" y="1247825"/>
            <a:ext cx="5106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Ограничено оптикой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Ограничено скоростью передачи и обработки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0000" y="2909350"/>
            <a:ext cx="3298250" cy="162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0800" y="1039400"/>
            <a:ext cx="2565449" cy="2334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/>
        </p:nvSpPr>
        <p:spPr>
          <a:xfrm>
            <a:off x="291925" y="293225"/>
            <a:ext cx="3000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552582"/>
                </a:solidFill>
                <a:latin typeface="Fira Sans"/>
                <a:ea typeface="Fira Sans"/>
                <a:cs typeface="Fira Sans"/>
                <a:sym typeface="Fira Sans"/>
              </a:rPr>
              <a:t>Углы обзора</a:t>
            </a:r>
            <a:endParaRPr>
              <a:solidFill>
                <a:srgbClr val="552582"/>
              </a:solidFill>
            </a:endParaRPr>
          </a:p>
        </p:txBody>
      </p:sp>
      <p:sp>
        <p:nvSpPr>
          <p:cNvPr id="77" name="Google Shape;77;p16"/>
          <p:cNvSpPr txBox="1"/>
          <p:nvPr/>
        </p:nvSpPr>
        <p:spPr>
          <a:xfrm>
            <a:off x="175625" y="1247825"/>
            <a:ext cx="43290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Для широкоугольной оптики: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Сильные искажения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Варьирующаяся (эффективная) плотность пикселей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Искажения должны быть учтены при обучении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3775" y="1247825"/>
            <a:ext cx="4418775" cy="33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/>
        </p:nvSpPr>
        <p:spPr>
          <a:xfrm>
            <a:off x="291925" y="293225"/>
            <a:ext cx="3000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552582"/>
                </a:solidFill>
                <a:latin typeface="Fira Sans"/>
                <a:ea typeface="Fira Sans"/>
                <a:cs typeface="Fira Sans"/>
                <a:sym typeface="Fira Sans"/>
              </a:rPr>
              <a:t>Затвор</a:t>
            </a:r>
            <a:endParaRPr>
              <a:solidFill>
                <a:srgbClr val="552582"/>
              </a:solidFill>
            </a:endParaRPr>
          </a:p>
        </p:txBody>
      </p:sp>
      <p:sp>
        <p:nvSpPr>
          <p:cNvPr id="84" name="Google Shape;84;p17"/>
          <p:cNvSpPr txBox="1"/>
          <p:nvPr/>
        </p:nvSpPr>
        <p:spPr>
          <a:xfrm>
            <a:off x="175625" y="1247825"/>
            <a:ext cx="34314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Сканирующий (бегущий)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Возможны искажения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Низкая стоимость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925" y="3425475"/>
            <a:ext cx="2895575" cy="153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8375" y="3348525"/>
            <a:ext cx="3000000" cy="1609086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/>
        </p:nvSpPr>
        <p:spPr>
          <a:xfrm>
            <a:off x="4652675" y="1247825"/>
            <a:ext cx="44436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Глобальный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Высокое энергопотребление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Высокая стоимость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Меньшая светочувствительность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/>
        </p:nvSpPr>
        <p:spPr>
          <a:xfrm>
            <a:off x="291925" y="293225"/>
            <a:ext cx="63417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552582"/>
                </a:solidFill>
                <a:latin typeface="Fira Sans"/>
                <a:ea typeface="Fira Sans"/>
                <a:cs typeface="Fira Sans"/>
                <a:sym typeface="Fira Sans"/>
              </a:rPr>
              <a:t>Модель камеры</a:t>
            </a:r>
            <a:endParaRPr>
              <a:solidFill>
                <a:srgbClr val="552582"/>
              </a:solidFill>
            </a:endParaRPr>
          </a:p>
        </p:txBody>
      </p:sp>
      <p:sp>
        <p:nvSpPr>
          <p:cNvPr id="93" name="Google Shape;93;p18"/>
          <p:cNvSpPr txBox="1"/>
          <p:nvPr/>
        </p:nvSpPr>
        <p:spPr>
          <a:xfrm>
            <a:off x="444325" y="1265725"/>
            <a:ext cx="44484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Внутренние параметры камеры - масштаб и сдвиг начала координат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7150" y="1265725"/>
            <a:ext cx="4708799" cy="3318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3700" y="3289038"/>
            <a:ext cx="1939325" cy="119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/>
        </p:nvSpPr>
        <p:spPr>
          <a:xfrm>
            <a:off x="291925" y="293225"/>
            <a:ext cx="63417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552582"/>
                </a:solidFill>
                <a:latin typeface="Fira Sans"/>
                <a:ea typeface="Fira Sans"/>
                <a:cs typeface="Fira Sans"/>
                <a:sym typeface="Fira Sans"/>
              </a:rPr>
              <a:t>Дисторсия</a:t>
            </a:r>
            <a:endParaRPr>
              <a:solidFill>
                <a:srgbClr val="552582"/>
              </a:solidFill>
            </a:endParaRPr>
          </a:p>
        </p:txBody>
      </p:sp>
      <p:sp>
        <p:nvSpPr>
          <p:cNvPr id="101" name="Google Shape;101;p19"/>
          <p:cNvSpPr txBox="1"/>
          <p:nvPr/>
        </p:nvSpPr>
        <p:spPr>
          <a:xfrm>
            <a:off x="444325" y="1265725"/>
            <a:ext cx="6486600" cy="10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Объясняется спецификой объектива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Требует калибровки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7025" y="2196350"/>
            <a:ext cx="4577127" cy="146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7035" y="3987850"/>
            <a:ext cx="4405553" cy="88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5000" y="2367275"/>
            <a:ext cx="3324536" cy="250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/>
        </p:nvSpPr>
        <p:spPr>
          <a:xfrm>
            <a:off x="291925" y="293225"/>
            <a:ext cx="63417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552582"/>
                </a:solidFill>
                <a:latin typeface="Fira Sans"/>
                <a:ea typeface="Fira Sans"/>
                <a:cs typeface="Fira Sans"/>
                <a:sym typeface="Fira Sans"/>
              </a:rPr>
              <a:t>Получение координат в мире</a:t>
            </a:r>
            <a:endParaRPr>
              <a:solidFill>
                <a:srgbClr val="552582"/>
              </a:solidFill>
            </a:endParaRPr>
          </a:p>
        </p:txBody>
      </p:sp>
      <p:sp>
        <p:nvSpPr>
          <p:cNvPr id="110" name="Google Shape;110;p20"/>
          <p:cNvSpPr txBox="1"/>
          <p:nvPr/>
        </p:nvSpPr>
        <p:spPr>
          <a:xfrm>
            <a:off x="444325" y="1265725"/>
            <a:ext cx="6486600" cy="10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Геометрические соображения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Земля - плоскость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5425" y="2479513"/>
            <a:ext cx="2705100" cy="220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0075" y="2330125"/>
            <a:ext cx="2362242" cy="2508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/>
        </p:nvSpPr>
        <p:spPr>
          <a:xfrm>
            <a:off x="291925" y="293225"/>
            <a:ext cx="63417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552582"/>
                </a:solidFill>
                <a:latin typeface="Fira Sans"/>
                <a:ea typeface="Fira Sans"/>
                <a:cs typeface="Fira Sans"/>
                <a:sym typeface="Fira Sans"/>
              </a:rPr>
              <a:t>Стерео</a:t>
            </a:r>
            <a:endParaRPr>
              <a:solidFill>
                <a:srgbClr val="552582"/>
              </a:solidFill>
            </a:endParaRPr>
          </a:p>
        </p:txBody>
      </p:sp>
      <p:sp>
        <p:nvSpPr>
          <p:cNvPr id="118" name="Google Shape;118;p21"/>
          <p:cNvSpPr txBox="1"/>
          <p:nvPr/>
        </p:nvSpPr>
        <p:spPr>
          <a:xfrm>
            <a:off x="444325" y="1265725"/>
            <a:ext cx="7184100" cy="10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Может быть с активной подсветкой и без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52582"/>
              </a:buClr>
              <a:buSzPts val="2000"/>
              <a:buFont typeface="Fira Sans Light"/>
              <a:buChar char="●"/>
            </a:pPr>
            <a:r>
              <a:rPr lang="ru" sz="2000">
                <a:solidFill>
                  <a:srgbClr val="552582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Аналогично бинокулярному зрению</a:t>
            </a:r>
            <a:endParaRPr sz="2000">
              <a:solidFill>
                <a:srgbClr val="552582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2650" y="2415800"/>
            <a:ext cx="3300215" cy="250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482525"/>
            <a:ext cx="2719525" cy="2508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